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84" r:id="rId3"/>
    <p:sldId id="285" r:id="rId4"/>
    <p:sldId id="341" r:id="rId5"/>
    <p:sldId id="289" r:id="rId6"/>
    <p:sldId id="290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11" r:id="rId16"/>
    <p:sldId id="312" r:id="rId17"/>
    <p:sldId id="315" r:id="rId18"/>
  </p:sldIdLst>
  <p:sldSz cx="9144000" cy="6858000" type="screen4x3"/>
  <p:notesSz cx="6858000" cy="9144000"/>
  <p:embeddedFontLst>
    <p:embeddedFont>
      <p:font typeface="PT Sans Narrow" charset="0"/>
      <p:regular r:id="rId20"/>
      <p:bold r:id="rId21"/>
    </p:embeddedFont>
    <p:embeddedFont>
      <p:font typeface="Open Sans" charset="0"/>
      <p:regular r:id="rId22"/>
      <p:bold r:id="rId23"/>
      <p:italic r:id="rId24"/>
      <p:boldItalic r:id="rId25"/>
    </p:embeddedFont>
    <p:embeddedFont>
      <p:font typeface="Constantia" pitchFamily="18" charset="0"/>
      <p:regular r:id="rId26"/>
      <p:bold r:id="rId27"/>
      <p:italic r:id="rId28"/>
      <p:boldItalic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1" roundtripDataSignature="AMtx7mjCnm0ah7b6nShV9VeaaQ2ANUYwR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10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10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10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101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10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0" name="Google Shape;350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356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Google Shape;368;p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0" name="Google Shape;410;p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" name="Google Shape;416;p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5" name="Google Shape;435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Google Shape;343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gdb206d7d17_0_260"/>
          <p:cNvCxnSpPr/>
          <p:nvPr/>
        </p:nvCxnSpPr>
        <p:spPr>
          <a:xfrm>
            <a:off x="7007735" y="4235850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gdb206d7d17_0_260"/>
          <p:cNvCxnSpPr/>
          <p:nvPr/>
        </p:nvCxnSpPr>
        <p:spPr>
          <a:xfrm>
            <a:off x="1575035" y="421100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gdb206d7d17_0_260"/>
          <p:cNvGrpSpPr/>
          <p:nvPr/>
        </p:nvGrpSpPr>
        <p:grpSpPr>
          <a:xfrm>
            <a:off x="1004144" y="1362666"/>
            <a:ext cx="7136668" cy="203195"/>
            <a:chOff x="1346429" y="1011300"/>
            <a:chExt cx="6452100" cy="152400"/>
          </a:xfrm>
        </p:grpSpPr>
        <p:cxnSp>
          <p:nvCxnSpPr>
            <p:cNvPr id="13" name="Google Shape;13;gdb206d7d17_0_260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gdb206d7d17_0_260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gdb206d7d17_0_260"/>
          <p:cNvGrpSpPr/>
          <p:nvPr/>
        </p:nvGrpSpPr>
        <p:grpSpPr>
          <a:xfrm>
            <a:off x="1004151" y="5292001"/>
            <a:ext cx="7136668" cy="203195"/>
            <a:chOff x="1346435" y="3969088"/>
            <a:chExt cx="6452100" cy="152400"/>
          </a:xfrm>
        </p:grpSpPr>
        <p:cxnSp>
          <p:nvCxnSpPr>
            <p:cNvPr id="16" name="Google Shape;16;gdb206d7d17_0_260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gdb206d7d17_0_260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gdb206d7d17_0_260"/>
          <p:cNvSpPr txBox="1">
            <a:spLocks noGrp="1"/>
          </p:cNvSpPr>
          <p:nvPr>
            <p:ph type="ctrTitle"/>
          </p:nvPr>
        </p:nvSpPr>
        <p:spPr>
          <a:xfrm>
            <a:off x="1004150" y="2335685"/>
            <a:ext cx="7136700" cy="13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gdb206d7d17_0_260"/>
          <p:cNvSpPr txBox="1">
            <a:spLocks noGrp="1"/>
          </p:cNvSpPr>
          <p:nvPr>
            <p:ph type="subTitle" idx="1"/>
          </p:nvPr>
        </p:nvSpPr>
        <p:spPr>
          <a:xfrm>
            <a:off x="2137225" y="3800052"/>
            <a:ext cx="48705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gdb206d7d17_0_26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db206d7d17_0_306"/>
          <p:cNvSpPr/>
          <p:nvPr/>
        </p:nvSpPr>
        <p:spPr>
          <a:xfrm>
            <a:off x="-75" y="6727600"/>
            <a:ext cx="9144000" cy="130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gdb206d7d17_0_306"/>
          <p:cNvSpPr txBox="1">
            <a:spLocks noGrp="1"/>
          </p:cNvSpPr>
          <p:nvPr>
            <p:ph type="title" hasCustomPrompt="1"/>
          </p:nvPr>
        </p:nvSpPr>
        <p:spPr>
          <a:xfrm>
            <a:off x="311700" y="1739800"/>
            <a:ext cx="8520600" cy="205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gdb206d7d17_0_306"/>
          <p:cNvSpPr txBox="1">
            <a:spLocks noGrp="1"/>
          </p:cNvSpPr>
          <p:nvPr>
            <p:ph type="body" idx="1"/>
          </p:nvPr>
        </p:nvSpPr>
        <p:spPr>
          <a:xfrm>
            <a:off x="311700" y="3994200"/>
            <a:ext cx="8520600" cy="142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gdb206d7d17_0_30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db206d7d17_0_3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db206d7d17_0_313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gdb206d7d17_0_313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gdb206d7d17_0_313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gdb206d7d17_0_313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85000" lnSpcReduction="20000"/>
          </a:bodyPr>
          <a:lstStyle>
            <a:lvl1pPr marL="0" lvl="0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lvl="1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lvl="2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lvl="3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lvl="4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lvl="5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lvl="6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lvl="7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lvl="8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67" name="Google Shape;67;gdb206d7d17_0_313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7180" algn="l" rtl="0">
              <a:spcBef>
                <a:spcPts val="700"/>
              </a:spcBef>
              <a:spcAft>
                <a:spcPts val="0"/>
              </a:spcAft>
              <a:buSzPts val="1080"/>
              <a:buChar char="●"/>
              <a:defRPr/>
            </a:lvl1pPr>
            <a:lvl2pPr marL="914400" lvl="1" indent="-308610" algn="l" rtl="0">
              <a:spcBef>
                <a:spcPts val="1200"/>
              </a:spcBef>
              <a:spcAft>
                <a:spcPts val="0"/>
              </a:spcAft>
              <a:buSzPts val="1260"/>
              <a:buChar char="○"/>
              <a:defRPr/>
            </a:lvl2pPr>
            <a:lvl3pPr marL="1371600" lvl="2" indent="-314325" algn="l" rtl="0">
              <a:spcBef>
                <a:spcPts val="12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 rtl="0">
              <a:spcBef>
                <a:spcPts val="1200"/>
              </a:spcBef>
              <a:spcAft>
                <a:spcPts val="0"/>
              </a:spcAft>
              <a:buSzPts val="1350"/>
              <a:buChar char="●"/>
              <a:defRPr/>
            </a:lvl4pPr>
            <a:lvl5pPr marL="2286000" lvl="4" indent="-302895" algn="l" rtl="0">
              <a:spcBef>
                <a:spcPts val="1200"/>
              </a:spcBef>
              <a:spcAft>
                <a:spcPts val="0"/>
              </a:spcAft>
              <a:buSzPts val="1170"/>
              <a:buChar char="○"/>
              <a:defRPr/>
            </a:lvl5pPr>
            <a:lvl6pPr marL="2743200" lvl="5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 rtl="0">
              <a:spcBef>
                <a:spcPts val="1200"/>
              </a:spcBef>
              <a:spcAft>
                <a:spcPts val="120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gdb206d7d17_0_272"/>
          <p:cNvSpPr/>
          <p:nvPr/>
        </p:nvSpPr>
        <p:spPr>
          <a:xfrm>
            <a:off x="-50" y="3429200"/>
            <a:ext cx="9144000" cy="3428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gdb206d7d17_0_272"/>
          <p:cNvSpPr txBox="1">
            <a:spLocks noGrp="1"/>
          </p:cNvSpPr>
          <p:nvPr>
            <p:ph type="title"/>
          </p:nvPr>
        </p:nvSpPr>
        <p:spPr>
          <a:xfrm>
            <a:off x="311700" y="1086400"/>
            <a:ext cx="8571300" cy="125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gdb206d7d17_0_27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db206d7d17_0_276"/>
          <p:cNvSpPr/>
          <p:nvPr/>
        </p:nvSpPr>
        <p:spPr>
          <a:xfrm>
            <a:off x="-75" y="6727600"/>
            <a:ext cx="9144000" cy="130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gdb206d7d17_0_27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9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gdb206d7d17_0_276"/>
          <p:cNvSpPr txBox="1">
            <a:spLocks noGrp="1"/>
          </p:cNvSpPr>
          <p:nvPr>
            <p:ph type="body" idx="1"/>
          </p:nvPr>
        </p:nvSpPr>
        <p:spPr>
          <a:xfrm>
            <a:off x="311700" y="1688433"/>
            <a:ext cx="8520600" cy="440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gdb206d7d17_0_27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gdb206d7d17_0_28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9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gdb206d7d17_0_281"/>
          <p:cNvSpPr txBox="1">
            <a:spLocks noGrp="1"/>
          </p:cNvSpPr>
          <p:nvPr>
            <p:ph type="body" idx="1"/>
          </p:nvPr>
        </p:nvSpPr>
        <p:spPr>
          <a:xfrm>
            <a:off x="311700" y="1688233"/>
            <a:ext cx="3999900" cy="440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gdb206d7d17_0_281"/>
          <p:cNvSpPr txBox="1">
            <a:spLocks noGrp="1"/>
          </p:cNvSpPr>
          <p:nvPr>
            <p:ph type="body" idx="2"/>
          </p:nvPr>
        </p:nvSpPr>
        <p:spPr>
          <a:xfrm>
            <a:off x="4832400" y="1688233"/>
            <a:ext cx="3999900" cy="440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gdb206d7d17_0_28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db206d7d17_0_28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9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gdb206d7d17_0_28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db206d7d17_0_289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gdb206d7d17_0_289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gdb206d7d17_0_28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db206d7d17_0_293"/>
          <p:cNvSpPr txBox="1">
            <a:spLocks noGrp="1"/>
          </p:cNvSpPr>
          <p:nvPr>
            <p:ph type="title"/>
          </p:nvPr>
        </p:nvSpPr>
        <p:spPr>
          <a:xfrm>
            <a:off x="490250" y="701800"/>
            <a:ext cx="56136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gdb206d7d17_0_29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db206d7d17_0_296"/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gdb206d7d17_0_296"/>
          <p:cNvCxnSpPr/>
          <p:nvPr/>
        </p:nvCxnSpPr>
        <p:spPr>
          <a:xfrm>
            <a:off x="5029675" y="59940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gdb206d7d17_0_296"/>
          <p:cNvSpPr txBox="1">
            <a:spLocks noGrp="1"/>
          </p:cNvSpPr>
          <p:nvPr>
            <p:ph type="title"/>
          </p:nvPr>
        </p:nvSpPr>
        <p:spPr>
          <a:xfrm>
            <a:off x="265500" y="1386233"/>
            <a:ext cx="4045200" cy="223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gdb206d7d17_0_296"/>
          <p:cNvSpPr txBox="1">
            <a:spLocks noGrp="1"/>
          </p:cNvSpPr>
          <p:nvPr>
            <p:ph type="subTitle" idx="1"/>
          </p:nvPr>
        </p:nvSpPr>
        <p:spPr>
          <a:xfrm>
            <a:off x="265500" y="36358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gdb206d7d17_0_296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gdb206d7d17_0_29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db206d7d17_0_303"/>
          <p:cNvSpPr txBox="1">
            <a:spLocks noGrp="1"/>
          </p:cNvSpPr>
          <p:nvPr>
            <p:ph type="body" idx="1"/>
          </p:nvPr>
        </p:nvSpPr>
        <p:spPr>
          <a:xfrm>
            <a:off x="311700" y="5640967"/>
            <a:ext cx="5998800" cy="79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gdb206d7d17_0_30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Ref idx="1001">
        <a:schemeClr val="bg1"/>
      </p:bgRef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db206d7d17_0_25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9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gdb206d7d17_0_256"/>
          <p:cNvSpPr txBox="1">
            <a:spLocks noGrp="1"/>
          </p:cNvSpPr>
          <p:nvPr>
            <p:ph type="body" idx="1"/>
          </p:nvPr>
        </p:nvSpPr>
        <p:spPr>
          <a:xfrm>
            <a:off x="311700" y="1688433"/>
            <a:ext cx="8520600" cy="440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gdb206d7d17_0_25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"/>
          <p:cNvSpPr txBox="1">
            <a:spLocks noGrp="1"/>
          </p:cNvSpPr>
          <p:nvPr>
            <p:ph type="ctrTitle"/>
          </p:nvPr>
        </p:nvSpPr>
        <p:spPr>
          <a:xfrm>
            <a:off x="3537150" y="2104525"/>
            <a:ext cx="5017500" cy="15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wentieth Century"/>
              <a:buNone/>
            </a:pPr>
            <a:r>
              <a:rPr lang="en-US"/>
              <a:t>LIVER DISORDERS</a:t>
            </a:r>
            <a:endParaRPr/>
          </a:p>
        </p:txBody>
      </p:sp>
      <p:sp>
        <p:nvSpPr>
          <p:cNvPr id="73" name="Google Shape;73;p1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560"/>
              <a:buNone/>
            </a:pPr>
            <a:r>
              <a:rPr lang="en-US"/>
              <a:t>                             DR.R.S.GOPIKA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haemochromatosis.</a:t>
            </a:r>
            <a:endParaRPr/>
          </a:p>
        </p:txBody>
      </p:sp>
      <p:pic>
        <p:nvPicPr>
          <p:cNvPr id="346" name="Google Shape;346;p4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209800" y="3043237"/>
            <a:ext cx="4876800" cy="3128963"/>
          </a:xfrm>
          <a:prstGeom prst="rect">
            <a:avLst/>
          </a:prstGeom>
          <a:noFill/>
          <a:ln>
            <a:noFill/>
          </a:ln>
        </p:spPr>
      </p:pic>
      <p:sp>
        <p:nvSpPr>
          <p:cNvPr id="347" name="Google Shape;347;p45"/>
          <p:cNvSpPr/>
          <p:nvPr/>
        </p:nvSpPr>
        <p:spPr>
          <a:xfrm>
            <a:off x="457200" y="1447800"/>
            <a:ext cx="8153400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ea typeface="Twentieth Century"/>
                <a:cs typeface="Times New Roman" pitchFamily="18" charset="0"/>
                <a:sym typeface="Twentieth Century"/>
              </a:rPr>
              <a:t>Hepatocellular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ea typeface="Twentieth Century"/>
                <a:cs typeface="Times New Roman" pitchFamily="18" charset="0"/>
                <a:sym typeface="Twentieth Century"/>
              </a:rPr>
              <a:t> iron deposition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Twentieth Century"/>
                <a:cs typeface="Times New Roman" pitchFamily="18" charset="0"/>
                <a:sym typeface="Twentieth Century"/>
              </a:rPr>
              <a:t>(Prussian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ea typeface="Twentieth Century"/>
                <a:cs typeface="Times New Roman" pitchFamily="18" charset="0"/>
                <a:sym typeface="Twentieth Century"/>
              </a:rPr>
              <a:t>blue-stained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Twentieth Century"/>
                <a:cs typeface="Times New Roman" pitchFamily="18" charset="0"/>
                <a:sym typeface="Twentieth Century"/>
              </a:rPr>
              <a:t>section)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ea typeface="Twentieth Century"/>
                <a:cs typeface="Times New Roman" pitchFamily="18" charset="0"/>
                <a:sym typeface="Twentieth Century"/>
              </a:rPr>
              <a:t>of an early stage of the disease, in which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ea typeface="Twentieth Century"/>
                <a:cs typeface="Times New Roman" pitchFamily="18" charset="0"/>
                <a:sym typeface="Twentieth Century"/>
              </a:rPr>
              <a:t>parenchymal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ea typeface="Twentieth Century"/>
                <a:cs typeface="Times New Roman" pitchFamily="18" charset="0"/>
                <a:sym typeface="Twentieth Century"/>
              </a:rPr>
              <a:t> architecture is normal.</a:t>
            </a:r>
            <a:endParaRPr sz="2800">
              <a:solidFill>
                <a:srgbClr val="002060"/>
              </a:solidFill>
              <a:latin typeface="Times New Roman" pitchFamily="18" charset="0"/>
              <a:ea typeface="Twentieth Century"/>
              <a:cs typeface="Times New Roman" pitchFamily="18" charset="0"/>
              <a:sym typeface="Twentieth Century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α</a:t>
            </a:r>
            <a:r>
              <a:rPr lang="en-US" baseline="-25000"/>
              <a:t>1</a:t>
            </a:r>
            <a:r>
              <a:rPr lang="en-US"/>
              <a:t>-Antitrypsin (AAT) Deficiency</a:t>
            </a:r>
            <a:endParaRPr/>
          </a:p>
        </p:txBody>
      </p:sp>
      <p:sp>
        <p:nvSpPr>
          <p:cNvPr id="353" name="Google Shape;353;p46"/>
          <p:cNvSpPr txBox="1">
            <a:spLocks noGrp="1"/>
          </p:cNvSpPr>
          <p:nvPr>
            <p:ph type="body" idx="1"/>
          </p:nvPr>
        </p:nvSpPr>
        <p:spPr>
          <a:xfrm>
            <a:off x="0" y="1600200"/>
            <a:ext cx="91440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20040" lvl="0" indent="-320040" algn="l" rtl="0">
              <a:spcBef>
                <a:spcPts val="0"/>
              </a:spcBef>
              <a:spcAft>
                <a:spcPts val="0"/>
              </a:spcAft>
              <a:buSzPts val="1920"/>
              <a:buChar char="●"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AAT deficiency is an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autosomal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recessive disorder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-abnormally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low serum levels of this protease inhibitor.</a:t>
            </a:r>
            <a:endParaRPr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0" indent="-320040" algn="l" rtl="0">
              <a:spcBef>
                <a:spcPts val="700"/>
              </a:spcBef>
              <a:spcAft>
                <a:spcPts val="0"/>
              </a:spcAft>
              <a:buSzPts val="1920"/>
              <a:buChar char="●"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AAT is a plasma glycoprotein synthesized predominantly by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hepatocytes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endParaRPr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0" indent="-320040" algn="l" rtl="0">
              <a:spcBef>
                <a:spcPts val="700"/>
              </a:spcBef>
              <a:spcAft>
                <a:spcPts val="0"/>
              </a:spcAft>
              <a:buSzPts val="1920"/>
              <a:buChar char="●"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AAT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gene, located on human chromosome 14.</a:t>
            </a:r>
            <a:endParaRPr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0" indent="-320040" algn="l" rtl="0">
              <a:spcBef>
                <a:spcPts val="700"/>
              </a:spcBef>
              <a:spcAft>
                <a:spcPts val="1200"/>
              </a:spcAft>
              <a:buSzPts val="1920"/>
              <a:buChar char="●"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The major function of AAT is the inhibition of proteases, particularly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neutrophil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elastase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released at sites of inflammation.</a:t>
            </a:r>
            <a:r>
              <a:rPr lang="en-US" sz="3200" dirty="0">
                <a:solidFill>
                  <a:srgbClr val="785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4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AAT</a:t>
            </a:r>
            <a:endParaRPr/>
          </a:p>
        </p:txBody>
      </p:sp>
      <p:sp>
        <p:nvSpPr>
          <p:cNvPr id="359" name="Google Shape;359;p47"/>
          <p:cNvSpPr txBox="1">
            <a:spLocks noGrp="1"/>
          </p:cNvSpPr>
          <p:nvPr>
            <p:ph type="body" idx="1"/>
          </p:nvPr>
        </p:nvSpPr>
        <p:spPr>
          <a:xfrm>
            <a:off x="228600" y="1600200"/>
            <a:ext cx="8537448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20040" lvl="0" indent="-320040" algn="l" rtl="0">
              <a:spcBef>
                <a:spcPts val="0"/>
              </a:spcBef>
              <a:spcAft>
                <a:spcPts val="0"/>
              </a:spcAft>
              <a:buSzPts val="1920"/>
              <a:buChar char="●"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mutant protein cannot be secreted by the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hepatocyte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accumulates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the endoplasmic reticulum and undergoes excessive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lysosomal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degradation. </a:t>
            </a:r>
            <a:endParaRPr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0" indent="-320040" algn="l" rtl="0">
              <a:spcBef>
                <a:spcPts val="700"/>
              </a:spcBef>
              <a:spcAft>
                <a:spcPts val="0"/>
              </a:spcAft>
              <a:buSzPts val="1920"/>
              <a:buChar char="●"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AAT deficiency also leads to pulmonary emphysema</a:t>
            </a:r>
            <a:r>
              <a:rPr lang="en-US" sz="3200" dirty="0">
                <a:solidFill>
                  <a:srgbClr val="002060"/>
                </a:solidFill>
              </a:rPr>
              <a:t>.</a:t>
            </a:r>
            <a:endParaRPr>
              <a:solidFill>
                <a:srgbClr val="002060"/>
              </a:solidFill>
            </a:endParaRPr>
          </a:p>
          <a:p>
            <a:pPr marL="320040" lvl="0" indent="-209550" algn="l" rtl="0">
              <a:spcBef>
                <a:spcPts val="700"/>
              </a:spcBef>
              <a:spcAft>
                <a:spcPts val="1200"/>
              </a:spcAft>
              <a:buSzPts val="1740"/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Morphology</a:t>
            </a:r>
            <a:endParaRPr/>
          </a:p>
        </p:txBody>
      </p:sp>
      <p:sp>
        <p:nvSpPr>
          <p:cNvPr id="365" name="Google Shape;365;p48"/>
          <p:cNvSpPr txBox="1">
            <a:spLocks noGrp="1"/>
          </p:cNvSpPr>
          <p:nvPr>
            <p:ph type="body" idx="1"/>
          </p:nvPr>
        </p:nvSpPr>
        <p:spPr>
          <a:xfrm>
            <a:off x="0" y="1600200"/>
            <a:ext cx="91440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20040" lvl="0" indent="-320040" algn="l" rtl="0">
              <a:spcBef>
                <a:spcPts val="0"/>
              </a:spcBef>
              <a:spcAft>
                <a:spcPts val="0"/>
              </a:spcAft>
              <a:buSzPts val="1740"/>
              <a:buChar char="●"/>
            </a:pP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Hepatocytes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-contain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round to oval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cytoplasmic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globular inclusions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of retained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AAT(positive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a periodic acid-Schiff stain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sz="2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0" indent="-320040" algn="l" rtl="0">
              <a:spcBef>
                <a:spcPts val="700"/>
              </a:spcBef>
              <a:spcAft>
                <a:spcPts val="0"/>
              </a:spcAft>
              <a:buSzPts val="1740"/>
              <a:buChar char="●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electron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microscopy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-they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lie within smooth, and sometimes rough, endoplasmic reticulum. </a:t>
            </a:r>
            <a:endParaRPr sz="2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0" indent="-320040" algn="l" rtl="0">
              <a:spcBef>
                <a:spcPts val="700"/>
              </a:spcBef>
              <a:spcAft>
                <a:spcPts val="1200"/>
              </a:spcAft>
              <a:buSzPts val="1740"/>
              <a:buChar char="●"/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Hepatic injury range from marked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cholestasis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hepatocyte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necrosis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 newborns, to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childhood cirrhosis,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chronic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inflammatory hepatitis or cirrhosis that becomes apparent only late in life.</a:t>
            </a:r>
            <a:endParaRPr sz="2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wentieth Century"/>
              <a:buNone/>
            </a:pPr>
            <a:r>
              <a:rPr lang="en-US" sz="32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a1 -Antitrypsin deficiency. Periodic acid-Schiff stain of the liver, highlighting the characteristic red </a:t>
            </a:r>
            <a:r>
              <a:rPr lang="en-US" sz="32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cytoplasmic</a:t>
            </a:r>
            <a:r>
              <a:rPr lang="en-US" sz="32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granules</a:t>
            </a:r>
            <a:endParaRPr sz="3200" b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1" name="Google Shape;371;p4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447800" y="1905000"/>
            <a:ext cx="6705600" cy="3724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Cardinal signs</a:t>
            </a:r>
            <a:endParaRPr/>
          </a:p>
        </p:txBody>
      </p:sp>
      <p:sp>
        <p:nvSpPr>
          <p:cNvPr id="413" name="Google Shape;413;p5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20040" lvl="0" indent="-320040" algn="l" rtl="0">
              <a:spcBef>
                <a:spcPts val="0"/>
              </a:spcBef>
              <a:spcAft>
                <a:spcPts val="0"/>
              </a:spcAft>
              <a:buSzPts val="1740"/>
              <a:buChar char="●"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Jaundice</a:t>
            </a:r>
            <a:endParaRPr sz="32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0" indent="-320040" algn="l" rtl="0">
              <a:spcBef>
                <a:spcPts val="700"/>
              </a:spcBef>
              <a:spcAft>
                <a:spcPts val="0"/>
              </a:spcAft>
              <a:buSzPts val="1740"/>
              <a:buChar char="●"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Hepatic encephalopathy</a:t>
            </a:r>
            <a:endParaRPr sz="32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0" indent="-320040" algn="l" rtl="0">
              <a:spcBef>
                <a:spcPts val="700"/>
              </a:spcBef>
              <a:spcAft>
                <a:spcPts val="0"/>
              </a:spcAft>
              <a:buSzPts val="1740"/>
              <a:buChar char="●"/>
            </a:pP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Asicites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sz="32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0" indent="-320040" algn="l" rtl="0">
              <a:spcBef>
                <a:spcPts val="700"/>
              </a:spcBef>
              <a:spcAft>
                <a:spcPts val="0"/>
              </a:spcAft>
              <a:buSzPts val="1740"/>
              <a:buChar char="●"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Bleeding diathesis</a:t>
            </a:r>
            <a:endParaRPr sz="32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0" indent="-209550" algn="l" rtl="0">
              <a:spcBef>
                <a:spcPts val="700"/>
              </a:spcBef>
              <a:spcAft>
                <a:spcPts val="1200"/>
              </a:spcAft>
              <a:buSzPts val="1740"/>
              <a:buNone/>
            </a:pPr>
            <a:endParaRPr>
              <a:solidFill>
                <a:srgbClr val="7856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Hepatic encephalopathy</a:t>
            </a:r>
            <a:endParaRPr/>
          </a:p>
        </p:txBody>
      </p:sp>
      <p:sp>
        <p:nvSpPr>
          <p:cNvPr id="419" name="Google Shape;419;p5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20040" lvl="0" indent="-320040" algn="l" rtl="0">
              <a:spcBef>
                <a:spcPts val="0"/>
              </a:spcBef>
              <a:spcAft>
                <a:spcPts val="1200"/>
              </a:spcAft>
              <a:buSzPts val="1740"/>
              <a:buChar char="●"/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Impaired mental state &amp; neurological function due to liver failure.</a:t>
            </a:r>
            <a:endParaRPr sz="2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20" name="Google Shape;420;p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000" y="2890838"/>
            <a:ext cx="8172450" cy="2443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 b="1"/>
              <a:t>Budd–Chiari syndrome</a:t>
            </a:r>
            <a:r>
              <a:rPr lang="en-US"/>
              <a:t> </a:t>
            </a:r>
            <a:endParaRPr/>
          </a:p>
        </p:txBody>
      </p:sp>
      <p:sp>
        <p:nvSpPr>
          <p:cNvPr id="438" name="Google Shape;438;p6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20040" lvl="0" indent="-320040" algn="l" rtl="0">
              <a:spcBef>
                <a:spcPts val="0"/>
              </a:spcBef>
              <a:spcAft>
                <a:spcPts val="0"/>
              </a:spcAft>
              <a:buSzPts val="1920"/>
              <a:buChar char="●"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caused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by occlusion of the hepatic veins. </a:t>
            </a:r>
            <a:endParaRPr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0" indent="-320040" algn="l" rtl="0">
              <a:spcBef>
                <a:spcPts val="700"/>
              </a:spcBef>
              <a:spcAft>
                <a:spcPts val="0"/>
              </a:spcAft>
              <a:buSzPts val="1920"/>
              <a:buChar char="●"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presents with the classical triad of abdominal pain, 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ascites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and 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hepatomegaly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0" indent="-320040" algn="l" rtl="0">
              <a:spcBef>
                <a:spcPts val="700"/>
              </a:spcBef>
              <a:spcAft>
                <a:spcPts val="1200"/>
              </a:spcAft>
              <a:buSzPts val="1920"/>
              <a:buChar char="●"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The syndrome can be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fulminant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acute, chronic, or asymptomatic.</a:t>
            </a:r>
            <a:endParaRPr sz="32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Twentieth Century"/>
              <a:buNone/>
            </a:pPr>
            <a:r>
              <a:rPr lang="en-US" sz="5400" b="1">
                <a:solidFill>
                  <a:srgbClr val="002060"/>
                </a:solidFill>
              </a:rPr>
              <a:t>Cirrhosis</a:t>
            </a:r>
            <a:endParaRPr sz="5400" b="1">
              <a:solidFill>
                <a:srgbClr val="002060"/>
              </a:solidFill>
            </a:endParaRPr>
          </a:p>
        </p:txBody>
      </p:sp>
      <p:sp>
        <p:nvSpPr>
          <p:cNvPr id="243" name="Google Shape;243;p2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20040" lvl="0" indent="-320040" algn="l" rtl="0">
              <a:spcBef>
                <a:spcPts val="0"/>
              </a:spcBef>
              <a:spcAft>
                <a:spcPts val="1200"/>
              </a:spcAft>
              <a:buSzPts val="1920"/>
              <a:buNone/>
            </a:pP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defined as a diffuse process characterized by fibrosis and the conversion of normal liver architecture into structurally abnormal nodules.</a:t>
            </a:r>
            <a:endParaRPr sz="32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Its three main characteristics are:</a:t>
            </a:r>
            <a:endParaRPr/>
          </a:p>
        </p:txBody>
      </p:sp>
      <p:sp>
        <p:nvSpPr>
          <p:cNvPr id="249" name="Google Shape;249;p30"/>
          <p:cNvSpPr txBox="1">
            <a:spLocks noGrp="1"/>
          </p:cNvSpPr>
          <p:nvPr>
            <p:ph type="body" idx="1"/>
          </p:nvPr>
        </p:nvSpPr>
        <p:spPr>
          <a:xfrm>
            <a:off x="612648" y="1350498"/>
            <a:ext cx="8531352" cy="4745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20040" lvl="0" indent="-320040" algn="l" rtl="0">
              <a:spcBef>
                <a:spcPts val="0"/>
              </a:spcBef>
              <a:spcAft>
                <a:spcPts val="0"/>
              </a:spcAft>
              <a:buSzPts val="1740"/>
              <a:buChar char="●"/>
            </a:pPr>
            <a:r>
              <a:rPr lang="en-US" sz="2800" i="1" dirty="0">
                <a:solidFill>
                  <a:srgbClr val="D8243D"/>
                </a:solidFill>
                <a:latin typeface="Times New Roman" pitchFamily="18" charset="0"/>
                <a:cs typeface="Times New Roman" pitchFamily="18" charset="0"/>
              </a:rPr>
              <a:t>Bridging fibrous septa</a:t>
            </a:r>
            <a:r>
              <a:rPr lang="en-US" sz="2800" dirty="0">
                <a:solidFill>
                  <a:srgbClr val="D8243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0" indent="-320040" algn="l" rtl="0">
              <a:spcBef>
                <a:spcPts val="0"/>
              </a:spcBef>
              <a:spcAft>
                <a:spcPts val="0"/>
              </a:spcAft>
              <a:buSzPts val="1740"/>
              <a:buNone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delicate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bands or broad scars around multiple adjacent lobules.</a:t>
            </a:r>
            <a:endParaRPr sz="2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0" indent="-320040" algn="l" rtl="0">
              <a:spcBef>
                <a:spcPts val="700"/>
              </a:spcBef>
              <a:spcAft>
                <a:spcPts val="0"/>
              </a:spcAft>
              <a:buSzPts val="1740"/>
              <a:buChar char="●"/>
            </a:pPr>
            <a:r>
              <a:rPr lang="en-US" sz="28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Parenchymal</a:t>
            </a:r>
            <a:r>
              <a:rPr lang="en-US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nodules</a:t>
            </a:r>
            <a:endParaRPr lang="en-US" sz="28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0" indent="-320040" algn="l" rtl="0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varying from very small (&lt;3 mm in diameter,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micronodules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to large (several centimeters in diameter,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macronodules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which are encircled by fibrotic bands.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nodules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contain proliferating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hepatocytes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sz="2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0" indent="-320040" algn="l" rtl="0">
              <a:spcBef>
                <a:spcPts val="700"/>
              </a:spcBef>
              <a:spcAft>
                <a:spcPts val="1200"/>
              </a:spcAft>
              <a:buSzPts val="1740"/>
              <a:buChar char="●"/>
            </a:pPr>
            <a:r>
              <a:rPr lang="en-US" sz="2800" i="1" dirty="0">
                <a:solidFill>
                  <a:srgbClr val="8A3C12"/>
                </a:solidFill>
                <a:latin typeface="Times New Roman" pitchFamily="18" charset="0"/>
                <a:cs typeface="Times New Roman" pitchFamily="18" charset="0"/>
              </a:rPr>
              <a:t>Disruption of the architecture of the entire liver.</a:t>
            </a:r>
            <a:r>
              <a:rPr lang="en-US" sz="2800" dirty="0">
                <a:solidFill>
                  <a:srgbClr val="8A3C1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sz="28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Based on Microscopic  appearance 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Micronodular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-&lt; 3 mm diameter 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Macronodular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-&gt; 3mm diameter 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Mixed nodular- all size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 dirty="0" smtClean="0"/>
              <a:t>Classification – etiological  </a:t>
            </a:r>
            <a:endParaRPr/>
          </a:p>
        </p:txBody>
      </p:sp>
      <p:sp>
        <p:nvSpPr>
          <p:cNvPr id="273" name="Google Shape;273;p3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20040" lvl="0" indent="-320040" algn="l" rtl="0">
              <a:spcBef>
                <a:spcPts val="0"/>
              </a:spcBef>
              <a:spcAft>
                <a:spcPts val="0"/>
              </a:spcAft>
              <a:buSzPts val="1920"/>
              <a:buChar char="●"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Alcoholic  Cirrhosis 60% to 70%</a:t>
            </a:r>
            <a:endParaRPr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0" indent="-320040" algn="l" rtl="0">
              <a:spcBef>
                <a:spcPts val="700"/>
              </a:spcBef>
              <a:spcAft>
                <a:spcPts val="0"/>
              </a:spcAft>
              <a:buSzPts val="1920"/>
              <a:buChar char="●"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Viral hepatitis 10%</a:t>
            </a:r>
            <a:endParaRPr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0" indent="-320040" algn="l" rtl="0">
              <a:spcBef>
                <a:spcPts val="700"/>
              </a:spcBef>
              <a:spcAft>
                <a:spcPts val="0"/>
              </a:spcAft>
              <a:buSzPts val="1920"/>
              <a:buChar char="●"/>
            </a:pP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Biliary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Cirrhosis [1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ea typeface="Constantia"/>
                <a:cs typeface="Times New Roman" pitchFamily="18" charset="0"/>
                <a:sym typeface="Constantia"/>
              </a:rPr>
              <a:t>⁰ &amp; 2 ⁰] 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5% to 10%</a:t>
            </a:r>
            <a:endParaRPr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0" indent="-320040" algn="l" rtl="0">
              <a:spcBef>
                <a:spcPts val="700"/>
              </a:spcBef>
              <a:spcAft>
                <a:spcPts val="0"/>
              </a:spcAft>
              <a:buSzPts val="1920"/>
              <a:buChar char="●"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Primary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hemochromatosis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5%</a:t>
            </a:r>
            <a:endParaRPr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0" indent="-320040" algn="l" rtl="0">
              <a:spcBef>
                <a:spcPts val="700"/>
              </a:spcBef>
              <a:spcAft>
                <a:spcPts val="0"/>
              </a:spcAft>
              <a:buSzPts val="1920"/>
              <a:buChar char="●"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Wilson disease - Rare</a:t>
            </a:r>
            <a:endParaRPr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0" indent="-320040" algn="l" rtl="0">
              <a:spcBef>
                <a:spcPts val="700"/>
              </a:spcBef>
              <a:spcAft>
                <a:spcPts val="0"/>
              </a:spcAft>
              <a:buSzPts val="1920"/>
              <a:buChar char="●"/>
            </a:pPr>
            <a:r>
              <a:rPr lang="el-G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-Antitrypsin deficiency - Rare</a:t>
            </a:r>
            <a:endParaRPr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0" indent="-320040" algn="l" rtl="0">
              <a:spcBef>
                <a:spcPts val="700"/>
              </a:spcBef>
              <a:spcAft>
                <a:spcPts val="1200"/>
              </a:spcAft>
              <a:buSzPts val="1920"/>
              <a:buChar char="●"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Cryptogenic cirrhosis</a:t>
            </a:r>
            <a:endParaRPr sz="32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Mechanism of cirrhosis</a:t>
            </a:r>
            <a:endParaRPr/>
          </a:p>
        </p:txBody>
      </p:sp>
      <p:sp>
        <p:nvSpPr>
          <p:cNvPr id="279" name="Google Shape;279;p35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320040" lvl="0" indent="-311753" algn="l" rtl="0">
              <a:spcBef>
                <a:spcPts val="0"/>
              </a:spcBef>
              <a:spcAft>
                <a:spcPts val="0"/>
              </a:spcAft>
              <a:buSzPct val="96666"/>
              <a:buChar char="●"/>
            </a:pP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cont…..    liver cell necrosis</a:t>
            </a:r>
            <a:endParaRPr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0" indent="-242697" algn="l" rtl="0">
              <a:spcBef>
                <a:spcPts val="700"/>
              </a:spcBef>
              <a:spcAft>
                <a:spcPts val="0"/>
              </a:spcAft>
              <a:buSzPct val="96666"/>
              <a:buNone/>
            </a:pPr>
            <a:endParaRPr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0" indent="-242697" algn="l" rtl="0">
              <a:spcBef>
                <a:spcPts val="700"/>
              </a:spcBef>
              <a:spcAft>
                <a:spcPts val="0"/>
              </a:spcAft>
              <a:buSzPct val="96666"/>
              <a:buNone/>
            </a:pPr>
            <a:endParaRPr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0" indent="-320040" algn="l" rtl="0">
              <a:spcBef>
                <a:spcPts val="700"/>
              </a:spcBef>
              <a:spcAft>
                <a:spcPts val="0"/>
              </a:spcAft>
              <a:buSzPct val="60000"/>
              <a:buNone/>
            </a:pP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Inflammation                       regeneration</a:t>
            </a:r>
            <a:endParaRPr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0" indent="-242697" algn="l" rtl="0">
              <a:spcBef>
                <a:spcPts val="700"/>
              </a:spcBef>
              <a:spcAft>
                <a:spcPts val="0"/>
              </a:spcAft>
              <a:buSzPct val="96666"/>
              <a:buNone/>
            </a:pPr>
            <a:endParaRPr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0" indent="-320040" algn="l" rtl="0">
              <a:spcBef>
                <a:spcPts val="700"/>
              </a:spcBef>
              <a:spcAft>
                <a:spcPts val="0"/>
              </a:spcAft>
              <a:buSzPct val="96666"/>
              <a:buNone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0" indent="-320040" algn="l" rtl="0">
              <a:spcBef>
                <a:spcPts val="700"/>
              </a:spcBef>
              <a:spcAft>
                <a:spcPts val="0"/>
              </a:spcAft>
              <a:buSzPct val="60000"/>
              <a:buNone/>
            </a:pPr>
            <a:r>
              <a:rPr lang="en-US" sz="4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fibrosis</a:t>
            </a:r>
            <a:endParaRPr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0" indent="-242697" algn="l" rtl="0">
              <a:spcBef>
                <a:spcPts val="700"/>
              </a:spcBef>
              <a:spcAft>
                <a:spcPts val="0"/>
              </a:spcAft>
              <a:buSzPct val="96666"/>
              <a:buNone/>
            </a:pPr>
            <a:endParaRPr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0" indent="-320040" algn="l" rtl="0">
              <a:spcBef>
                <a:spcPts val="700"/>
              </a:spcBef>
              <a:spcAft>
                <a:spcPts val="0"/>
              </a:spcAft>
              <a:buSzPct val="96666"/>
              <a:buNone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0" indent="-320040" algn="l" rtl="0">
              <a:spcBef>
                <a:spcPts val="700"/>
              </a:spcBef>
              <a:spcAft>
                <a:spcPts val="0"/>
              </a:spcAft>
              <a:buSzPct val="60000"/>
              <a:buNone/>
            </a:pPr>
            <a:r>
              <a:rPr lang="en-US" sz="4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Destruction of                     irregular</a:t>
            </a:r>
            <a:endParaRPr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0" indent="-320040" algn="l" rtl="0">
              <a:spcBef>
                <a:spcPts val="700"/>
              </a:spcBef>
              <a:spcAft>
                <a:spcPts val="0"/>
              </a:spcAft>
              <a:buSzPct val="60000"/>
              <a:buNone/>
            </a:pPr>
            <a:r>
              <a:rPr lang="en-US" sz="4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Normal architecture           </a:t>
            </a:r>
            <a:endParaRPr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0" indent="-320040" algn="l" rtl="0">
              <a:spcBef>
                <a:spcPts val="700"/>
              </a:spcBef>
              <a:spcAft>
                <a:spcPts val="0"/>
              </a:spcAft>
              <a:buSzPct val="60000"/>
              <a:buNone/>
            </a:pP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endParaRPr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0" indent="-320040" algn="l" rtl="0">
              <a:spcBef>
                <a:spcPts val="700"/>
              </a:spcBef>
              <a:spcAft>
                <a:spcPts val="0"/>
              </a:spcAft>
              <a:buSzPct val="60000"/>
              <a:buNone/>
            </a:pP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nodule formation                    </a:t>
            </a:r>
            <a:endParaRPr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0" indent="-242697" algn="l" rtl="0">
              <a:spcBef>
                <a:spcPts val="700"/>
              </a:spcBef>
              <a:spcAft>
                <a:spcPts val="1200"/>
              </a:spcAft>
              <a:buSzPct val="96666"/>
              <a:buNone/>
            </a:pPr>
            <a:endParaRPr>
              <a:solidFill>
                <a:srgbClr val="0070C0"/>
              </a:solidFill>
            </a:endParaRPr>
          </a:p>
        </p:txBody>
      </p:sp>
      <p:sp>
        <p:nvSpPr>
          <p:cNvPr id="280" name="Google Shape;280;p35"/>
          <p:cNvSpPr/>
          <p:nvPr/>
        </p:nvSpPr>
        <p:spPr>
          <a:xfrm>
            <a:off x="1676400" y="1828800"/>
            <a:ext cx="228600" cy="6096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9050" cap="flat" cmpd="sng">
            <a:solidFill>
              <a:srgbClr val="AF7E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81" name="Google Shape;281;p35"/>
          <p:cNvSpPr/>
          <p:nvPr/>
        </p:nvSpPr>
        <p:spPr>
          <a:xfrm>
            <a:off x="1600200" y="3048000"/>
            <a:ext cx="304800" cy="6096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9050" cap="flat" cmpd="sng">
            <a:solidFill>
              <a:srgbClr val="AF7E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82" name="Google Shape;282;p35"/>
          <p:cNvSpPr/>
          <p:nvPr/>
        </p:nvSpPr>
        <p:spPr>
          <a:xfrm>
            <a:off x="1600200" y="4191000"/>
            <a:ext cx="228600" cy="5334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9050" cap="flat" cmpd="sng">
            <a:solidFill>
              <a:srgbClr val="AF7E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83" name="Google Shape;283;p35"/>
          <p:cNvSpPr/>
          <p:nvPr/>
        </p:nvSpPr>
        <p:spPr>
          <a:xfrm>
            <a:off x="5943600" y="3505200"/>
            <a:ext cx="228600" cy="12192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9050" cap="flat" cmpd="sng">
            <a:solidFill>
              <a:srgbClr val="AF7E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84" name="Google Shape;284;p35"/>
          <p:cNvSpPr/>
          <p:nvPr/>
        </p:nvSpPr>
        <p:spPr>
          <a:xfrm>
            <a:off x="6019800" y="5410200"/>
            <a:ext cx="228600" cy="6096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9050" cap="flat" cmpd="sng">
            <a:solidFill>
              <a:srgbClr val="AF7E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85" name="Google Shape;285;p35"/>
          <p:cNvSpPr/>
          <p:nvPr/>
        </p:nvSpPr>
        <p:spPr>
          <a:xfrm>
            <a:off x="5943600" y="2057400"/>
            <a:ext cx="304800" cy="5334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9050" cap="flat" cmpd="sng">
            <a:solidFill>
              <a:srgbClr val="AF7E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4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Hereditary haemochromatosis</a:t>
            </a:r>
            <a:endParaRPr/>
          </a:p>
        </p:txBody>
      </p:sp>
      <p:sp>
        <p:nvSpPr>
          <p:cNvPr id="328" name="Google Shape;328;p42"/>
          <p:cNvSpPr txBox="1">
            <a:spLocks noGrp="1"/>
          </p:cNvSpPr>
          <p:nvPr>
            <p:ph type="body" idx="1"/>
          </p:nvPr>
        </p:nvSpPr>
        <p:spPr>
          <a:xfrm>
            <a:off x="228600" y="1600200"/>
            <a:ext cx="89154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20040" lvl="0" indent="-320040" algn="l" rtl="0">
              <a:spcBef>
                <a:spcPts val="0"/>
              </a:spcBef>
              <a:spcAft>
                <a:spcPts val="0"/>
              </a:spcAft>
              <a:buSzPts val="1920"/>
              <a:buChar char="●"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hereditary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haemochromatosis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one of the most common genetic disorders. </a:t>
            </a:r>
            <a:endParaRPr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0" indent="-320040" algn="l" rtl="0">
              <a:spcBef>
                <a:spcPts val="700"/>
              </a:spcBef>
              <a:spcAft>
                <a:spcPts val="0"/>
              </a:spcAft>
              <a:buSzPts val="1920"/>
              <a:buChar char="●"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homozygous C282Y mutation.</a:t>
            </a:r>
            <a:endParaRPr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0" indent="-320040" algn="l" rtl="0">
              <a:spcBef>
                <a:spcPts val="700"/>
              </a:spcBef>
              <a:spcAft>
                <a:spcPts val="0"/>
              </a:spcAft>
              <a:buSzPts val="1920"/>
              <a:buNone/>
            </a:pP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Pathogenesis.</a:t>
            </a:r>
            <a:endParaRPr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0" indent="-320040" algn="l" rtl="0">
              <a:spcBef>
                <a:spcPts val="700"/>
              </a:spcBef>
              <a:spcAft>
                <a:spcPts val="0"/>
              </a:spcAft>
              <a:buSzPts val="1920"/>
              <a:buChar char="●"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regulation of intestinal absorption of dietary iron is lost, leading to net iron accumulation of 0.5 to 1.0 gm/year. </a:t>
            </a:r>
            <a:endParaRPr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0" indent="-320040" algn="l" rtl="0">
              <a:spcBef>
                <a:spcPts val="700"/>
              </a:spcBef>
              <a:spcAft>
                <a:spcPts val="1200"/>
              </a:spcAft>
              <a:buSzPts val="1920"/>
              <a:buChar char="●"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disease manifests after 20 gm of storage iron have accumulated.</a:t>
            </a:r>
            <a:endParaRPr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Hereditary haemochromatosis</a:t>
            </a:r>
            <a:endParaRPr/>
          </a:p>
        </p:txBody>
      </p:sp>
      <p:sp>
        <p:nvSpPr>
          <p:cNvPr id="334" name="Google Shape;334;p43"/>
          <p:cNvSpPr txBox="1">
            <a:spLocks noGrp="1"/>
          </p:cNvSpPr>
          <p:nvPr>
            <p:ph type="body" idx="1"/>
          </p:nvPr>
        </p:nvSpPr>
        <p:spPr>
          <a:xfrm>
            <a:off x="228600" y="1600200"/>
            <a:ext cx="8537448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20040" lvl="0" indent="-320040" algn="l" rtl="0"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excessive iron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-toxic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host tissues, by the following mechanisms: </a:t>
            </a:r>
            <a:endParaRPr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0" indent="-320040" algn="l" rtl="0">
              <a:spcBef>
                <a:spcPts val="700"/>
              </a:spcBef>
              <a:spcAft>
                <a:spcPts val="0"/>
              </a:spcAft>
              <a:buSzPts val="1920"/>
              <a:buChar char="●"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(1) lipid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peroxidation</a:t>
            </a:r>
            <a:endParaRPr sz="32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0" indent="-320040" algn="l" rtl="0">
              <a:spcBef>
                <a:spcPts val="700"/>
              </a:spcBef>
              <a:spcAft>
                <a:spcPts val="0"/>
              </a:spcAft>
              <a:buSzPts val="1920"/>
              <a:buChar char="●"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(2) stimulation of collagen formation, and</a:t>
            </a:r>
            <a:endParaRPr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0" indent="-320040" algn="l" rtl="0">
              <a:spcBef>
                <a:spcPts val="700"/>
              </a:spcBef>
              <a:spcAft>
                <a:spcPts val="1200"/>
              </a:spcAft>
              <a:buSzPts val="1920"/>
              <a:buChar char="●"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(3) interactions of reactive oxygen species and of iron itself with DNA, leading to lethal injury or predisposition to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hepatocellular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carcinoma. </a:t>
            </a:r>
            <a:endParaRPr sz="32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4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Secondary  haemochromatosis</a:t>
            </a:r>
            <a:endParaRPr/>
          </a:p>
        </p:txBody>
      </p:sp>
      <p:sp>
        <p:nvSpPr>
          <p:cNvPr id="340" name="Google Shape;340;p4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20040" lvl="0" indent="-320040" algn="l" rtl="0">
              <a:spcBef>
                <a:spcPts val="0"/>
              </a:spcBef>
              <a:spcAft>
                <a:spcPts val="0"/>
              </a:spcAft>
              <a:buSzPts val="1920"/>
              <a:buChar char="●"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most common causes of secondary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haemochromatosis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are the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haemolytic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anaemias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associated with ineffective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erythropoiesis</a:t>
            </a:r>
            <a:endParaRPr sz="32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0" indent="-320040" algn="l" rtl="0">
              <a:spcBef>
                <a:spcPts val="700"/>
              </a:spcBef>
              <a:spcAft>
                <a:spcPts val="0"/>
              </a:spcAft>
              <a:buSzPts val="1920"/>
              <a:buChar char="●"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these disorders, the excess iron may result from transfusions and/ increased absorption. </a:t>
            </a:r>
            <a:endParaRPr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0" indent="-209550" algn="l" rtl="0">
              <a:spcBef>
                <a:spcPts val="700"/>
              </a:spcBef>
              <a:spcAft>
                <a:spcPts val="1200"/>
              </a:spcAft>
              <a:buSzPts val="1740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549</Words>
  <PresentationFormat>On-screen Show (4:3)</PresentationFormat>
  <Paragraphs>77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PT Sans Narrow</vt:lpstr>
      <vt:lpstr>Twentieth Century</vt:lpstr>
      <vt:lpstr>Open Sans</vt:lpstr>
      <vt:lpstr>Times New Roman</vt:lpstr>
      <vt:lpstr>Constantia</vt:lpstr>
      <vt:lpstr>Tropic</vt:lpstr>
      <vt:lpstr>LIVER DISORDERS</vt:lpstr>
      <vt:lpstr>Cirrhosis</vt:lpstr>
      <vt:lpstr>Its three main characteristics are:</vt:lpstr>
      <vt:lpstr>CLASSIFICATION </vt:lpstr>
      <vt:lpstr>Classification – etiological  </vt:lpstr>
      <vt:lpstr>Mechanism of cirrhosis</vt:lpstr>
      <vt:lpstr>Hereditary haemochromatosis</vt:lpstr>
      <vt:lpstr>Hereditary haemochromatosis</vt:lpstr>
      <vt:lpstr>Secondary  haemochromatosis</vt:lpstr>
      <vt:lpstr>haemochromatosis.</vt:lpstr>
      <vt:lpstr>α1-Antitrypsin (AAT) Deficiency</vt:lpstr>
      <vt:lpstr>AAT</vt:lpstr>
      <vt:lpstr>Morphology</vt:lpstr>
      <vt:lpstr>a1 -Antitrypsin deficiency. Periodic acid-Schiff stain of the liver, highlighting the characteristic red cytoplasmic granules</vt:lpstr>
      <vt:lpstr>Cardinal signs</vt:lpstr>
      <vt:lpstr>Hepatic encephalopathy</vt:lpstr>
      <vt:lpstr>Budd–Chiari syndrome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LIVER DISORDERS</dc:title>
  <dc:creator>Dr Ajith Kumar</dc:creator>
  <cp:lastModifiedBy>Dept.Of Pathology</cp:lastModifiedBy>
  <cp:revision>10</cp:revision>
  <dcterms:created xsi:type="dcterms:W3CDTF">2010-12-14T16:20:49Z</dcterms:created>
  <dcterms:modified xsi:type="dcterms:W3CDTF">2021-11-05T04:31:57Z</dcterms:modified>
</cp:coreProperties>
</file>